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97"/>
        <p:guide pos="280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8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8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80604020202020204" pitchFamily="34" charset="0"/>
              </a:rPr>
            </a:fld>
            <a:endParaRPr lang="zh-CN" altLang="en-US">
              <a:latin typeface="Arial" panose="0208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8" Type="http://schemas.openxmlformats.org/officeDocument/2006/relationships/slideLayout" Target="../slideLayouts/slideLayout1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 descr="7b0a20202020227461726765744964223a202270726f636573734f6e6c696e65466f6e7473220a7d0a"/>
          <p:cNvSpPr/>
          <p:nvPr/>
        </p:nvSpPr>
        <p:spPr>
          <a:xfrm>
            <a:off x="107950" y="1579245"/>
            <a:ext cx="1184275" cy="47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信息收集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>
            <p:custDataLst>
              <p:tags r:id="rId1"/>
            </p:custDataLst>
          </p:nvPr>
        </p:nvSpPr>
        <p:spPr>
          <a:xfrm>
            <a:off x="1588135" y="1571625"/>
            <a:ext cx="1188085" cy="506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考察洽谈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>
            <p:custDataLst>
              <p:tags r:id="rId2"/>
            </p:custDataLst>
          </p:nvPr>
        </p:nvSpPr>
        <p:spPr>
          <a:xfrm>
            <a:off x="3075305" y="1562100"/>
            <a:ext cx="1207135" cy="498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评估审查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>
            <p:custDataLst>
              <p:tags r:id="rId3"/>
            </p:custDataLst>
          </p:nvPr>
        </p:nvSpPr>
        <p:spPr>
          <a:xfrm>
            <a:off x="4643755" y="1562100"/>
            <a:ext cx="1154430" cy="485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项目签约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>
            <p:custDataLst>
              <p:tags r:id="rId4"/>
            </p:custDataLst>
          </p:nvPr>
        </p:nvSpPr>
        <p:spPr>
          <a:xfrm>
            <a:off x="6092825" y="1553210"/>
            <a:ext cx="1211580" cy="485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落地建设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>
            <p:custDataLst>
              <p:tags r:id="rId5"/>
            </p:custDataLst>
          </p:nvPr>
        </p:nvSpPr>
        <p:spPr>
          <a:xfrm>
            <a:off x="7738745" y="1557020"/>
            <a:ext cx="1255395" cy="50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履约监管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40" name="左大括号 39"/>
          <p:cNvSpPr/>
          <p:nvPr>
            <p:custDataLst>
              <p:tags r:id="rId6"/>
            </p:custDataLst>
          </p:nvPr>
        </p:nvSpPr>
        <p:spPr>
          <a:xfrm rot="5400000">
            <a:off x="3738245" y="1322705"/>
            <a:ext cx="422275" cy="208089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左大括号 41"/>
          <p:cNvSpPr/>
          <p:nvPr>
            <p:custDataLst>
              <p:tags r:id="rId7"/>
            </p:custDataLst>
          </p:nvPr>
        </p:nvSpPr>
        <p:spPr>
          <a:xfrm rot="5400000">
            <a:off x="6520815" y="1952625"/>
            <a:ext cx="422275" cy="72009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左大括号 42"/>
          <p:cNvSpPr/>
          <p:nvPr>
            <p:custDataLst>
              <p:tags r:id="rId8"/>
            </p:custDataLst>
          </p:nvPr>
        </p:nvSpPr>
        <p:spPr>
          <a:xfrm rot="5400000">
            <a:off x="8012430" y="1953260"/>
            <a:ext cx="422275" cy="8223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467360" y="2077720"/>
            <a:ext cx="330200" cy="63373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 altLang="zh-CN"/>
              <a:t>........</a:t>
            </a:r>
            <a:endParaRPr lang="en-US" altLang="zh-CN"/>
          </a:p>
        </p:txBody>
      </p:sp>
      <p:sp>
        <p:nvSpPr>
          <p:cNvPr id="46" name="流程图: 过程 45"/>
          <p:cNvSpPr/>
          <p:nvPr/>
        </p:nvSpPr>
        <p:spPr>
          <a:xfrm>
            <a:off x="323215" y="2646045"/>
            <a:ext cx="311785" cy="10502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信息收集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7" name="流程图: 过程 46"/>
          <p:cNvSpPr/>
          <p:nvPr>
            <p:custDataLst>
              <p:tags r:id="rId9"/>
            </p:custDataLst>
          </p:nvPr>
        </p:nvSpPr>
        <p:spPr>
          <a:xfrm>
            <a:off x="1840865" y="2639695"/>
            <a:ext cx="311785" cy="10502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对接洽谈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9" name="流程图: 过程 48"/>
          <p:cNvSpPr/>
          <p:nvPr>
            <p:custDataLst>
              <p:tags r:id="rId10"/>
            </p:custDataLst>
          </p:nvPr>
        </p:nvSpPr>
        <p:spPr>
          <a:xfrm>
            <a:off x="5340350" y="2628900"/>
            <a:ext cx="325755" cy="10394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协议签订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0" name="流程图: 过程 49"/>
          <p:cNvSpPr/>
          <p:nvPr>
            <p:custDataLst>
              <p:tags r:id="rId11"/>
            </p:custDataLst>
          </p:nvPr>
        </p:nvSpPr>
        <p:spPr>
          <a:xfrm>
            <a:off x="6918325" y="2654935"/>
            <a:ext cx="311785" cy="10496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项目服务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1" name="流程图: 过程 50"/>
          <p:cNvSpPr/>
          <p:nvPr>
            <p:custDataLst>
              <p:tags r:id="rId12"/>
            </p:custDataLst>
          </p:nvPr>
        </p:nvSpPr>
        <p:spPr>
          <a:xfrm>
            <a:off x="6242050" y="2646045"/>
            <a:ext cx="311785" cy="10394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要素供给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3" name="流程图: 过程 52"/>
          <p:cNvSpPr/>
          <p:nvPr>
            <p:custDataLst>
              <p:tags r:id="rId13"/>
            </p:custDataLst>
          </p:nvPr>
        </p:nvSpPr>
        <p:spPr>
          <a:xfrm>
            <a:off x="3285490" y="2643505"/>
            <a:ext cx="311785" cy="10502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研判初审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4" name="流程图: 过程 53"/>
          <p:cNvSpPr/>
          <p:nvPr>
            <p:custDataLst>
              <p:tags r:id="rId14"/>
            </p:custDataLst>
          </p:nvPr>
        </p:nvSpPr>
        <p:spPr>
          <a:xfrm>
            <a:off x="4897120" y="2628900"/>
            <a:ext cx="311785" cy="103949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评估审核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5" name="流程图: 过程 54"/>
          <p:cNvSpPr/>
          <p:nvPr>
            <p:custDataLst>
              <p:tags r:id="rId15"/>
            </p:custDataLst>
          </p:nvPr>
        </p:nvSpPr>
        <p:spPr>
          <a:xfrm>
            <a:off x="2756535" y="2646045"/>
            <a:ext cx="311785" cy="10502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材料收集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6" name="文本框 55"/>
          <p:cNvSpPr txBox="1"/>
          <p:nvPr>
            <p:custDataLst>
              <p:tags r:id="rId16"/>
            </p:custDataLst>
          </p:nvPr>
        </p:nvSpPr>
        <p:spPr>
          <a:xfrm>
            <a:off x="5368925" y="2077720"/>
            <a:ext cx="430530" cy="658495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 altLang="zh-CN"/>
              <a:t>.......</a:t>
            </a:r>
            <a:endParaRPr lang="en-US" altLang="zh-CN"/>
          </a:p>
        </p:txBody>
      </p:sp>
      <p:sp>
        <p:nvSpPr>
          <p:cNvPr id="57" name="流程图: 过程 56"/>
          <p:cNvSpPr/>
          <p:nvPr>
            <p:custDataLst>
              <p:tags r:id="rId17"/>
            </p:custDataLst>
          </p:nvPr>
        </p:nvSpPr>
        <p:spPr>
          <a:xfrm>
            <a:off x="8532495" y="2668905"/>
            <a:ext cx="311785" cy="104838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政策兑现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8" name="流程图: 过程 57"/>
          <p:cNvSpPr/>
          <p:nvPr>
            <p:custDataLst>
              <p:tags r:id="rId18"/>
            </p:custDataLst>
          </p:nvPr>
        </p:nvSpPr>
        <p:spPr>
          <a:xfrm>
            <a:off x="7767955" y="2672080"/>
            <a:ext cx="311785" cy="10242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履约评价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2" name="右箭头 61"/>
          <p:cNvSpPr/>
          <p:nvPr/>
        </p:nvSpPr>
        <p:spPr>
          <a:xfrm>
            <a:off x="1318260" y="1772920"/>
            <a:ext cx="269240" cy="76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3" name="右箭头 62"/>
          <p:cNvSpPr/>
          <p:nvPr>
            <p:custDataLst>
              <p:tags r:id="rId19"/>
            </p:custDataLst>
          </p:nvPr>
        </p:nvSpPr>
        <p:spPr>
          <a:xfrm>
            <a:off x="2771775" y="1772920"/>
            <a:ext cx="327025" cy="76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右箭头 63"/>
          <p:cNvSpPr/>
          <p:nvPr>
            <p:custDataLst>
              <p:tags r:id="rId20"/>
            </p:custDataLst>
          </p:nvPr>
        </p:nvSpPr>
        <p:spPr>
          <a:xfrm>
            <a:off x="4266565" y="1762760"/>
            <a:ext cx="375920" cy="812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右箭头 64"/>
          <p:cNvSpPr/>
          <p:nvPr>
            <p:custDataLst>
              <p:tags r:id="rId21"/>
            </p:custDataLst>
          </p:nvPr>
        </p:nvSpPr>
        <p:spPr>
          <a:xfrm>
            <a:off x="5770245" y="1772920"/>
            <a:ext cx="360045" cy="755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6" name="右箭头 65"/>
          <p:cNvSpPr/>
          <p:nvPr>
            <p:custDataLst>
              <p:tags r:id="rId22"/>
            </p:custDataLst>
          </p:nvPr>
        </p:nvSpPr>
        <p:spPr>
          <a:xfrm>
            <a:off x="7321550" y="1772285"/>
            <a:ext cx="400685" cy="76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右箭头 1"/>
          <p:cNvSpPr/>
          <p:nvPr/>
        </p:nvSpPr>
        <p:spPr>
          <a:xfrm>
            <a:off x="645795" y="3141345"/>
            <a:ext cx="1184910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右箭头 2"/>
          <p:cNvSpPr/>
          <p:nvPr/>
        </p:nvSpPr>
        <p:spPr>
          <a:xfrm>
            <a:off x="2165985" y="3140710"/>
            <a:ext cx="551815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3059430" y="3140710"/>
            <a:ext cx="196215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3596640" y="2877185"/>
            <a:ext cx="215900" cy="755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 flipV="1">
            <a:off x="4716145" y="2870200"/>
            <a:ext cx="214630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5680075" y="3000375"/>
            <a:ext cx="548640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6567170" y="2990850"/>
            <a:ext cx="394970" cy="857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7215505" y="2988310"/>
            <a:ext cx="514985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右箭头 19"/>
          <p:cNvSpPr/>
          <p:nvPr>
            <p:custDataLst>
              <p:tags r:id="rId23"/>
            </p:custDataLst>
          </p:nvPr>
        </p:nvSpPr>
        <p:spPr>
          <a:xfrm>
            <a:off x="8046085" y="2976245"/>
            <a:ext cx="441960" cy="7683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535940" y="476885"/>
            <a:ext cx="7837170" cy="6197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澄迈县招商引资全流程服务流程图</a:t>
            </a:r>
            <a:endParaRPr lang="zh-CN" altLang="en-US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20875" y="2038985"/>
            <a:ext cx="359410" cy="658495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r>
              <a:rPr lang="en-US" altLang="zh-CN"/>
              <a:t>.......</a:t>
            </a:r>
            <a:endParaRPr lang="en-US" altLang="zh-CN"/>
          </a:p>
        </p:txBody>
      </p:sp>
      <p:sp>
        <p:nvSpPr>
          <p:cNvPr id="17" name="流程图: 过程 16"/>
          <p:cNvSpPr/>
          <p:nvPr>
            <p:custDataLst>
              <p:tags r:id="rId24"/>
            </p:custDataLst>
          </p:nvPr>
        </p:nvSpPr>
        <p:spPr>
          <a:xfrm>
            <a:off x="3795395" y="3277235"/>
            <a:ext cx="982345" cy="72961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初审不通过</a:t>
            </a:r>
            <a:r>
              <a:rPr lang="en-US" altLang="zh-CN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及时向投资方反馈并解释说明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9" name="流程图: 过程 18"/>
          <p:cNvSpPr/>
          <p:nvPr>
            <p:custDataLst>
              <p:tags r:id="rId25"/>
            </p:custDataLst>
          </p:nvPr>
        </p:nvSpPr>
        <p:spPr>
          <a:xfrm>
            <a:off x="3815080" y="2600325"/>
            <a:ext cx="935355" cy="52133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初审通过</a:t>
            </a:r>
            <a:r>
              <a:rPr lang="en-US" altLang="zh-CN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en-US" sz="1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可组织安排考察</a:t>
            </a:r>
            <a:endParaRPr lang="zh-CN" altLang="en-US" sz="1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5" name="右箭头 24"/>
          <p:cNvSpPr/>
          <p:nvPr>
            <p:custDataLst>
              <p:tags r:id="rId26"/>
            </p:custDataLst>
          </p:nvPr>
        </p:nvSpPr>
        <p:spPr>
          <a:xfrm>
            <a:off x="3596640" y="3488055"/>
            <a:ext cx="215900" cy="755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右箭头 9"/>
          <p:cNvSpPr/>
          <p:nvPr>
            <p:custDataLst>
              <p:tags r:id="rId27"/>
            </p:custDataLst>
          </p:nvPr>
        </p:nvSpPr>
        <p:spPr>
          <a:xfrm>
            <a:off x="5219700" y="3000375"/>
            <a:ext cx="160020" cy="76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commondata" val="eyJoZGlkIjoiNjFjNGVkNzI4YjM4NGVmMTc3ZTk3NzU5NGRkOWFhYmQ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WPS 演示</Application>
  <PresentationFormat/>
  <Paragraphs>44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DejaVu Sans</vt:lpstr>
      <vt:lpstr>方正书宋_GBK</vt:lpstr>
      <vt:lpstr>楷体</vt:lpstr>
      <vt:lpstr>方正楷体_GBK</vt:lpstr>
      <vt:lpstr>微软雅黑</vt:lpstr>
      <vt:lpstr>方正黑体_GBK</vt:lpstr>
      <vt:lpstr>宋体</vt:lpstr>
      <vt:lpstr>Arial Unicode MS</vt:lpstr>
      <vt:lpstr>Calibri</vt:lpstr>
      <vt:lpstr>MathJax_Vector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LCJF221201</dc:creator>
  <cp:lastModifiedBy>追梦人</cp:lastModifiedBy>
  <cp:revision>18</cp:revision>
  <dcterms:created xsi:type="dcterms:W3CDTF">2024-04-10T07:40:51Z</dcterms:created>
  <dcterms:modified xsi:type="dcterms:W3CDTF">2024-04-10T07:40:51Z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2052-11.8.2.11958</vt:lpwstr>
  </property>
  <property fmtid="{D5CDD505-2E9C-101B-9397-08002B2CF9AE}" pid="3" name="ICV">
    <vt:lpwstr>A2A9F509DEFFBF689CB0446512234DDB</vt:lpwstr>
  </property>
</Properties>
</file>